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56" r:id="rId2"/>
    <p:sldId id="277" r:id="rId3"/>
    <p:sldId id="276" r:id="rId4"/>
    <p:sldId id="262" r:id="rId5"/>
    <p:sldId id="264" r:id="rId6"/>
    <p:sldId id="289" r:id="rId7"/>
    <p:sldId id="290" r:id="rId8"/>
    <p:sldId id="278" r:id="rId9"/>
    <p:sldId id="263" r:id="rId10"/>
    <p:sldId id="275" r:id="rId11"/>
    <p:sldId id="279" r:id="rId12"/>
    <p:sldId id="282" r:id="rId13"/>
    <p:sldId id="284" r:id="rId14"/>
    <p:sldId id="286" r:id="rId15"/>
    <p:sldId id="287" r:id="rId16"/>
    <p:sldId id="291" r:id="rId17"/>
    <p:sldId id="261" r:id="rId18"/>
    <p:sldId id="288" r:id="rId19"/>
    <p:sldId id="283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2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9E418-3325-4CCC-902E-E62FA884542A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33CE6-E600-48E7-BC97-A0D98B8CF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52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3" eaLnBrk="1" hangingPunct="1">
              <a:spcBef>
                <a:spcPct val="0"/>
              </a:spcBef>
            </a:pPr>
            <a:r>
              <a:rPr lang="ru-RU" altLang="ru-RU" b="1" smtClean="0"/>
              <a:t>(</a:t>
            </a:r>
            <a:r>
              <a:rPr lang="en-US" altLang="ru-RU" b="1" smtClean="0"/>
              <a:t>allos</a:t>
            </a:r>
            <a:r>
              <a:rPr lang="ru-RU" altLang="ru-RU" b="1" smtClean="0"/>
              <a:t> -  другой, иной; </a:t>
            </a:r>
            <a:r>
              <a:rPr lang="en-US" altLang="ru-RU" b="1" smtClean="0"/>
              <a:t>patris </a:t>
            </a:r>
            <a:r>
              <a:rPr lang="ru-RU" altLang="ru-RU" b="1" smtClean="0"/>
              <a:t>– родина)</a:t>
            </a:r>
            <a:endParaRPr lang="ru-RU" altLang="ru-RU" sz="1100" smtClean="0"/>
          </a:p>
          <a:p>
            <a:pPr eaLnBrk="1" hangingPunct="1">
              <a:spcBef>
                <a:spcPct val="0"/>
              </a:spcBef>
            </a:pPr>
            <a:r>
              <a:rPr lang="ru-RU" altLang="ru-RU" b="1" smtClean="0"/>
              <a:t>(</a:t>
            </a:r>
            <a:r>
              <a:rPr lang="en-US" altLang="ru-RU" b="1" smtClean="0"/>
              <a:t>syn</a:t>
            </a:r>
            <a:r>
              <a:rPr lang="ru-RU" altLang="ru-RU" b="1" smtClean="0"/>
              <a:t> – вместе; </a:t>
            </a:r>
            <a:r>
              <a:rPr lang="en-US" altLang="ru-RU" b="1" smtClean="0"/>
              <a:t>patris </a:t>
            </a:r>
            <a:r>
              <a:rPr lang="ru-RU" altLang="ru-RU" b="1" smtClean="0"/>
              <a:t>– родина)</a:t>
            </a: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579EBB-887A-416A-8D3B-9BF1E48B0436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/>
              <a:t>Заяц – русак</a:t>
            </a: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FE18A0-FC86-4B83-9078-B22ADB41CE32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/>
              <a:t>Восточная клуша</a:t>
            </a: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6CC527-CE93-4784-9DEA-3DC62F0B0524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171AD-7AD3-4FF1-81C5-360DAD419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94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DE241-C461-4F81-8D05-F461EC434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69022"/>
      </p:ext>
    </p:extLst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5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://darwin.museum.ru/expos/floor2/img/sliva.gif" TargetMode="External"/><Relationship Id="rId7" Type="http://schemas.openxmlformats.org/officeDocument/2006/relationships/image" Target="http://darwin.museum.ru/expos/floor2/img/tern.g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http://darwin.museum.ru/expos/floor2/img/alicha.gif" TargetMode="Externa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Видообразование  как результат эволюции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4293096"/>
            <a:ext cx="5712179" cy="96752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1400" dirty="0"/>
              <a:t>Искандерова О.Н.</a:t>
            </a:r>
          </a:p>
          <a:p>
            <a:pPr algn="r"/>
            <a:r>
              <a:rPr lang="ru-RU" sz="1400" dirty="0" smtClean="0"/>
              <a:t>Учитель </a:t>
            </a:r>
            <a:r>
              <a:rPr lang="ru-RU" sz="1400" dirty="0" smtClean="0"/>
              <a:t>биологии </a:t>
            </a:r>
          </a:p>
          <a:p>
            <a:pPr algn="r"/>
            <a:r>
              <a:rPr lang="ru-RU" sz="1400" dirty="0" smtClean="0"/>
              <a:t>1 кв. категории </a:t>
            </a:r>
          </a:p>
          <a:p>
            <a:pPr algn="r"/>
            <a:r>
              <a:rPr lang="ru-RU" sz="1400" dirty="0" smtClean="0"/>
              <a:t>МОАУ «СОШ № 39» </a:t>
            </a:r>
          </a:p>
        </p:txBody>
      </p:sp>
    </p:spTree>
    <p:extLst>
      <p:ext uri="{BB962C8B-B14F-4D97-AF65-F5344CB8AC3E}">
        <p14:creationId xmlns:p14="http://schemas.microsoft.com/office/powerpoint/2010/main" val="96605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en_1680.jpg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333375"/>
            <a:ext cx="7667625" cy="4560888"/>
          </a:xfrm>
          <a:noFill/>
        </p:spPr>
      </p:pic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755649" y="4941168"/>
            <a:ext cx="77047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dirty="0">
                <a:latin typeface="Times New Roman" pitchFamily="18" charset="0"/>
              </a:rPr>
              <a:t>Разнообразие видов, существующее в природе, огромно, их общая численность составляет несколько миллионов. Со времен возникновения жизни на Земле количество существовавших когда-либо видов, как полагают специалисты, вероятно, в 50—100 раз больше. </a:t>
            </a:r>
          </a:p>
        </p:txBody>
      </p:sp>
    </p:spTree>
    <p:extLst>
      <p:ext uri="{BB962C8B-B14F-4D97-AF65-F5344CB8AC3E}">
        <p14:creationId xmlns:p14="http://schemas.microsoft.com/office/powerpoint/2010/main" val="310677111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124744"/>
            <a:ext cx="7200800" cy="4598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Видообразование представляет собой историческую смену видов во </a:t>
            </a:r>
            <a:r>
              <a:rPr lang="ru-RU" sz="3200" b="1" dirty="0" smtClean="0"/>
              <a:t>времени, массовый приспособительный </a:t>
            </a:r>
            <a:r>
              <a:rPr lang="ru-RU" sz="3200" b="1" dirty="0"/>
              <a:t>процесс, осуществляемый в популяции или группах популяций в результате естественного отбора.</a:t>
            </a:r>
            <a:r>
              <a:rPr lang="ru-RU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123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</a:rPr>
              <a:t>Способы видообразования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2881313" y="2424113"/>
            <a:ext cx="3355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49" name="Text Box 21"/>
          <p:cNvSpPr txBox="1">
            <a:spLocks noChangeArrowheads="1"/>
          </p:cNvSpPr>
          <p:nvPr/>
        </p:nvSpPr>
        <p:spPr bwMode="auto">
          <a:xfrm>
            <a:off x="238918" y="4916398"/>
            <a:ext cx="86407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 smtClean="0">
                <a:latin typeface="Times New Roman" pitchFamily="18" charset="0"/>
              </a:rPr>
              <a:t>Слева </a:t>
            </a:r>
            <a:r>
              <a:rPr lang="ru-RU" altLang="ru-RU" sz="2400" b="1" dirty="0">
                <a:latin typeface="Times New Roman" pitchFamily="18" charset="0"/>
              </a:rPr>
              <a:t>направо – филетическое видообразование; </a:t>
            </a:r>
            <a:r>
              <a:rPr lang="ru-RU" altLang="ru-RU" sz="2400" b="1" dirty="0" err="1">
                <a:latin typeface="Times New Roman" pitchFamily="18" charset="0"/>
              </a:rPr>
              <a:t>гибридогенное</a:t>
            </a:r>
            <a:r>
              <a:rPr lang="ru-RU" altLang="ru-RU" sz="2400" b="1" dirty="0">
                <a:latin typeface="Times New Roman" pitchFamily="18" charset="0"/>
              </a:rPr>
              <a:t> происхождение вида С, дивергентное видообразование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039" y="1988840"/>
            <a:ext cx="4089177" cy="275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7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052736"/>
            <a:ext cx="6552728" cy="4752528"/>
          </a:xfrm>
        </p:spPr>
        <p:txBody>
          <a:bodyPr>
            <a:normAutofit fontScale="92500"/>
          </a:bodyPr>
          <a:lstStyle/>
          <a:p>
            <a:pPr marL="0" indent="0" eaLnBrk="1" hangingPunct="1">
              <a:buNone/>
            </a:pPr>
            <a:r>
              <a:rPr lang="ru-RU" altLang="ru-RU" sz="2800" b="1" dirty="0" smtClean="0">
                <a:latin typeface="Times New Roman" pitchFamily="18" charset="0"/>
              </a:rPr>
              <a:t>Первый</a:t>
            </a:r>
            <a:r>
              <a:rPr lang="ru-RU" altLang="ru-RU" sz="2800" dirty="0" smtClean="0">
                <a:latin typeface="Times New Roman" pitchFamily="18" charset="0"/>
              </a:rPr>
              <a:t> — преобразование существующих видов (</a:t>
            </a:r>
            <a:r>
              <a:rPr lang="ru-RU" altLang="ru-RU" sz="2800" i="1" dirty="0" smtClean="0">
                <a:latin typeface="Times New Roman" pitchFamily="18" charset="0"/>
              </a:rPr>
              <a:t>филетическое</a:t>
            </a:r>
            <a:r>
              <a:rPr lang="ru-RU" altLang="ru-RU" sz="2800" dirty="0" smtClean="0">
                <a:latin typeface="Times New Roman" pitchFamily="18" charset="0"/>
              </a:rPr>
              <a:t> </a:t>
            </a:r>
            <a:r>
              <a:rPr lang="ru-RU" altLang="ru-RU" sz="2800" i="1" dirty="0" smtClean="0">
                <a:latin typeface="Times New Roman" pitchFamily="18" charset="0"/>
              </a:rPr>
              <a:t>видообразование</a:t>
            </a:r>
            <a:r>
              <a:rPr lang="ru-RU" altLang="ru-RU" sz="2800" dirty="0" smtClean="0">
                <a:latin typeface="Times New Roman" pitchFamily="18" charset="0"/>
              </a:rPr>
              <a:t>). </a:t>
            </a:r>
          </a:p>
          <a:p>
            <a:pPr marL="0" indent="0" eaLnBrk="1" hangingPunct="1">
              <a:buNone/>
            </a:pPr>
            <a:r>
              <a:rPr lang="ru-RU" altLang="ru-RU" sz="2800" b="1" dirty="0" smtClean="0">
                <a:latin typeface="Times New Roman" pitchFamily="18" charset="0"/>
              </a:rPr>
              <a:t>Второй путь</a:t>
            </a:r>
            <a:r>
              <a:rPr lang="ru-RU" altLang="ru-RU" sz="2800" dirty="0" smtClean="0">
                <a:latin typeface="Times New Roman" pitchFamily="18" charset="0"/>
              </a:rPr>
              <a:t> связан со слиянием двух существующих видов А и В и образованием нового вида С (</a:t>
            </a:r>
            <a:r>
              <a:rPr lang="ru-RU" altLang="ru-RU" sz="2800" i="1" dirty="0" err="1" smtClean="0">
                <a:latin typeface="Times New Roman" pitchFamily="18" charset="0"/>
              </a:rPr>
              <a:t>гибридогенное</a:t>
            </a:r>
            <a:r>
              <a:rPr lang="ru-RU" altLang="ru-RU" sz="2800" dirty="0" smtClean="0">
                <a:latin typeface="Times New Roman" pitchFamily="18" charset="0"/>
              </a:rPr>
              <a:t> </a:t>
            </a:r>
            <a:r>
              <a:rPr lang="ru-RU" altLang="ru-RU" sz="2800" i="1" dirty="0" smtClean="0">
                <a:latin typeface="Times New Roman" pitchFamily="18" charset="0"/>
              </a:rPr>
              <a:t>происхождение</a:t>
            </a:r>
            <a:r>
              <a:rPr lang="ru-RU" altLang="ru-RU" sz="2800" dirty="0" smtClean="0">
                <a:latin typeface="Times New Roman" pitchFamily="18" charset="0"/>
              </a:rPr>
              <a:t>)</a:t>
            </a:r>
          </a:p>
          <a:p>
            <a:pPr marL="0" indent="0" eaLnBrk="1" hangingPunct="1">
              <a:buNone/>
            </a:pPr>
            <a:r>
              <a:rPr lang="ru-RU" altLang="ru-RU" sz="2800" b="1" dirty="0" smtClean="0">
                <a:latin typeface="Times New Roman" pitchFamily="18" charset="0"/>
              </a:rPr>
              <a:t>Третий путь</a:t>
            </a:r>
            <a:r>
              <a:rPr lang="ru-RU" altLang="ru-RU" sz="2800" dirty="0" smtClean="0">
                <a:latin typeface="Times New Roman" pitchFamily="18" charset="0"/>
              </a:rPr>
              <a:t> обусловлен </a:t>
            </a:r>
            <a:r>
              <a:rPr lang="ru-RU" altLang="ru-RU" sz="2800" i="1" dirty="0" smtClean="0">
                <a:latin typeface="Times New Roman" pitchFamily="18" charset="0"/>
              </a:rPr>
              <a:t>дивергенцией</a:t>
            </a:r>
            <a:r>
              <a:rPr lang="ru-RU" altLang="ru-RU" sz="2800" dirty="0" smtClean="0">
                <a:latin typeface="Times New Roman" pitchFamily="18" charset="0"/>
              </a:rPr>
              <a:t> </a:t>
            </a:r>
            <a:r>
              <a:rPr lang="ru-RU" altLang="ru-RU" sz="2800" i="1" dirty="0" smtClean="0">
                <a:latin typeface="Times New Roman" pitchFamily="18" charset="0"/>
              </a:rPr>
              <a:t>(разделением)</a:t>
            </a:r>
            <a:r>
              <a:rPr lang="ru-RU" altLang="ru-RU" sz="2800" dirty="0" smtClean="0">
                <a:latin typeface="Times New Roman" pitchFamily="18" charset="0"/>
              </a:rPr>
              <a:t> одного предкового вида на несколько независимо эволюционирующих видов. Именно по этому пути шла в основном эволюция.  </a:t>
            </a:r>
          </a:p>
          <a:p>
            <a:pPr eaLnBrk="1" hangingPunct="1"/>
            <a:endParaRPr lang="ru-RU" altLang="ru-RU" sz="2800" dirty="0" smtClean="0">
              <a:latin typeface="Times New Roman" pitchFamily="18" charset="0"/>
            </a:endParaRPr>
          </a:p>
          <a:p>
            <a:pPr eaLnBrk="1" hangingPunct="1"/>
            <a:endParaRPr lang="ru-RU" altLang="ru-RU" sz="28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548680"/>
            <a:ext cx="6552729" cy="604897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altLang="ru-RU" sz="2800" b="1" dirty="0" smtClean="0">
                <a:latin typeface="Times New Roman" pitchFamily="18" charset="0"/>
              </a:rPr>
              <a:t>Каждый вид – это замкнутая генетическая система. Представители разных видов не скрещиваются, а если и скрещиваются, то либо не дают потомства, либо это потомство бесплодно. </a:t>
            </a:r>
          </a:p>
          <a:p>
            <a:pPr marL="0" indent="0" eaLnBrk="1" hangingPunct="1">
              <a:buNone/>
            </a:pPr>
            <a:r>
              <a:rPr lang="ru-RU" altLang="ru-RU" sz="2800" b="1" dirty="0" smtClean="0">
                <a:latin typeface="Times New Roman" pitchFamily="18" charset="0"/>
              </a:rPr>
              <a:t>Следовательно, дивергентному видообразованию должно предшествовать возникновение изолированных популяций внутри предкового вида. </a:t>
            </a:r>
          </a:p>
        </p:txBody>
      </p:sp>
    </p:spTree>
    <p:extLst>
      <p:ext uri="{BB962C8B-B14F-4D97-AF65-F5344CB8AC3E}">
        <p14:creationId xmlns:p14="http://schemas.microsoft.com/office/powerpoint/2010/main" val="1305374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39" y="764704"/>
            <a:ext cx="7632973" cy="65293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</a:rPr>
              <a:t>Формы внутривидовой изоляции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b="1" i="1" dirty="0" smtClean="0">
                <a:latin typeface="Times New Roman" pitchFamily="18" charset="0"/>
              </a:rPr>
              <a:t>Пространственная изоляция</a:t>
            </a:r>
            <a:r>
              <a:rPr lang="ru-RU" altLang="ru-RU" i="1" dirty="0" smtClean="0">
                <a:latin typeface="Times New Roman" pitchFamily="18" charset="0"/>
              </a:rPr>
              <a:t> </a:t>
            </a:r>
            <a:r>
              <a:rPr lang="ru-RU" altLang="ru-RU" b="1" dirty="0" smtClean="0">
                <a:latin typeface="Times New Roman" pitchFamily="18" charset="0"/>
              </a:rPr>
              <a:t>возникает между популяциями, далеко отстоящими других от друга или разделенными географическими барьерами.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b="1" i="1" dirty="0" smtClean="0">
                <a:latin typeface="Times New Roman" pitchFamily="18" charset="0"/>
              </a:rPr>
              <a:t>Экологическая изоляция</a:t>
            </a:r>
            <a:r>
              <a:rPr lang="ru-RU" altLang="ru-RU" i="1" dirty="0" smtClean="0">
                <a:latin typeface="Times New Roman" pitchFamily="18" charset="0"/>
              </a:rPr>
              <a:t> </a:t>
            </a:r>
            <a:r>
              <a:rPr lang="ru-RU" altLang="ru-RU" b="1" i="1" dirty="0" smtClean="0">
                <a:latin typeface="Times New Roman" pitchFamily="18" charset="0"/>
              </a:rPr>
              <a:t>-</a:t>
            </a:r>
            <a:r>
              <a:rPr lang="ru-RU" altLang="ru-RU" b="1" dirty="0" smtClean="0">
                <a:latin typeface="Times New Roman" pitchFamily="18" charset="0"/>
              </a:rPr>
              <a:t> форма биологической изоляции основывается на разнооб­разии организмов по экологии их раз­множения и предпочтительному мес­тообитанию. </a:t>
            </a:r>
          </a:p>
        </p:txBody>
      </p:sp>
    </p:spTree>
    <p:extLst>
      <p:ext uri="{BB962C8B-B14F-4D97-AF65-F5344CB8AC3E}">
        <p14:creationId xmlns:p14="http://schemas.microsoft.com/office/powerpoint/2010/main" val="36354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55576" y="764703"/>
            <a:ext cx="8388424" cy="87835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видообр</a:t>
            </a:r>
            <a:r>
              <a:rPr lang="ru-RU" altLang="ru-RU" sz="5400" b="1" dirty="0" smtClean="0"/>
              <a:t>азования 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899591" y="1857375"/>
            <a:ext cx="4104457" cy="4114800"/>
          </a:xfrm>
        </p:spPr>
        <p:txBody>
          <a:bodyPr>
            <a:norm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Аллопатрическое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видообразование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Симпатрическое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видообразование  (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5496743" y="2060848"/>
            <a:ext cx="3086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3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Arial" charset="0"/>
              </a:rPr>
              <a:t>(</a:t>
            </a:r>
            <a:r>
              <a:rPr lang="en-US" altLang="ru-RU" b="1" dirty="0" err="1">
                <a:latin typeface="Arial" charset="0"/>
              </a:rPr>
              <a:t>allos</a:t>
            </a:r>
            <a:r>
              <a:rPr lang="ru-RU" altLang="ru-RU" b="1" dirty="0">
                <a:latin typeface="Arial" charset="0"/>
              </a:rPr>
              <a:t> -  другой, иной; </a:t>
            </a:r>
          </a:p>
          <a:p>
            <a:pPr marL="0" lvl="3" eaLnBrk="1" hangingPunct="1">
              <a:spcBef>
                <a:spcPct val="0"/>
              </a:spcBef>
              <a:buFontTx/>
              <a:buNone/>
            </a:pPr>
            <a:r>
              <a:rPr lang="en-US" altLang="ru-RU" b="1" dirty="0" err="1">
                <a:latin typeface="Arial" charset="0"/>
              </a:rPr>
              <a:t>patris</a:t>
            </a:r>
            <a:r>
              <a:rPr lang="en-US" altLang="ru-RU" b="1" dirty="0">
                <a:latin typeface="Arial" charset="0"/>
              </a:rPr>
              <a:t> </a:t>
            </a:r>
            <a:r>
              <a:rPr lang="ru-RU" altLang="ru-RU" b="1" dirty="0">
                <a:latin typeface="Arial" charset="0"/>
              </a:rPr>
              <a:t>– родина)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5511108" y="4277447"/>
            <a:ext cx="22507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(</a:t>
            </a:r>
            <a:r>
              <a:rPr lang="en-US" altLang="ru-RU" sz="2000" b="1" dirty="0" err="1">
                <a:latin typeface="Arial" charset="0"/>
              </a:rPr>
              <a:t>syn</a:t>
            </a:r>
            <a:r>
              <a:rPr lang="ru-RU" altLang="ru-RU" sz="2000" b="1" dirty="0">
                <a:latin typeface="Arial" charset="0"/>
              </a:rPr>
              <a:t> – вместе;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 </a:t>
            </a:r>
            <a:r>
              <a:rPr lang="en-US" altLang="ru-RU" sz="2000" b="1" dirty="0" err="1">
                <a:latin typeface="Arial" charset="0"/>
              </a:rPr>
              <a:t>patris</a:t>
            </a:r>
            <a:r>
              <a:rPr lang="en-US" altLang="ru-RU" sz="2000" b="1" dirty="0">
                <a:latin typeface="Arial" charset="0"/>
              </a:rPr>
              <a:t> </a:t>
            </a:r>
            <a:r>
              <a:rPr lang="ru-RU" altLang="ru-RU" sz="2000" b="1" dirty="0">
                <a:latin typeface="Arial" charset="0"/>
              </a:rPr>
              <a:t>– родина)</a:t>
            </a:r>
            <a:endParaRPr lang="ru-RU" altLang="ru-RU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1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Аллопатрическое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видообразование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при возникновении географических преград (дрейф континентов, горообразовательные процессы, проливы и др.) и деятельности человека (каналы, города, поля, сады, автомагистрали и др.). </a:t>
            </a:r>
          </a:p>
        </p:txBody>
      </p:sp>
    </p:spTree>
    <p:extLst>
      <p:ext uri="{BB962C8B-B14F-4D97-AF65-F5344CB8AC3E}">
        <p14:creationId xmlns:p14="http://schemas.microsoft.com/office/powerpoint/2010/main" val="2814333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hiblogger.net/img/user_files/25216/Image/bear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625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http://zmmu.msu.ru/personal/pavlinov/Mam_Rus_f/Ft_Carn/UR_AR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76250"/>
            <a:ext cx="37147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6" descr="http://kakadu.509.com1.ru/zooclub/wild/2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57563"/>
            <a:ext cx="216217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3924300" y="4292600"/>
            <a:ext cx="40719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i="1" dirty="0">
                <a:latin typeface="Arial Narrow" pitchFamily="34" charset="0"/>
              </a:rPr>
              <a:t>Аллопатрическое (географическое) видообразование протекает очень медленно, на протяжении сотен тысяч поколений. </a:t>
            </a:r>
          </a:p>
        </p:txBody>
      </p:sp>
    </p:spTree>
    <p:extLst>
      <p:ext uri="{BB962C8B-B14F-4D97-AF65-F5344CB8AC3E}">
        <p14:creationId xmlns:p14="http://schemas.microsoft.com/office/powerpoint/2010/main" val="236264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42939"/>
            <a:ext cx="4371515" cy="458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398" y="642940"/>
            <a:ext cx="2897501" cy="4586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Прямоугольник 7"/>
          <p:cNvSpPr>
            <a:spLocks noChangeArrowheads="1"/>
          </p:cNvSpPr>
          <p:nvPr/>
        </p:nvSpPr>
        <p:spPr bwMode="auto">
          <a:xfrm>
            <a:off x="5144480" y="5301209"/>
            <a:ext cx="31904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Заяц – беляк.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Место обитания - лес </a:t>
            </a:r>
          </a:p>
        </p:txBody>
      </p:sp>
      <p:sp>
        <p:nvSpPr>
          <p:cNvPr id="12293" name="Прямоугольник 8"/>
          <p:cNvSpPr>
            <a:spLocks noChangeArrowheads="1"/>
          </p:cNvSpPr>
          <p:nvPr/>
        </p:nvSpPr>
        <p:spPr bwMode="auto">
          <a:xfrm>
            <a:off x="755576" y="5301208"/>
            <a:ext cx="31802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Заяц – русак.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charset="0"/>
              </a:rPr>
              <a:t>Место обитания - степь</a:t>
            </a:r>
          </a:p>
        </p:txBody>
      </p:sp>
    </p:spTree>
    <p:extLst>
      <p:ext uri="{BB962C8B-B14F-4D97-AF65-F5344CB8AC3E}">
        <p14:creationId xmlns:p14="http://schemas.microsoft.com/office/powerpoint/2010/main" val="20651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 descr="http://www.svitiaz1.narod.ru/Image/FOTOzakaznik/Convallaria_majal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3529584" cy="333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1115616" y="4868864"/>
            <a:ext cx="28083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майский - распространен на Европейской территории России</a:t>
            </a:r>
          </a:p>
        </p:txBody>
      </p:sp>
      <p:pic>
        <p:nvPicPr>
          <p:cNvPr id="15365" name="Picture 4" descr="http://img214.imageshack.us/img214/6048/p60924629h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82205"/>
            <a:ext cx="3096343" cy="335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Содержимое 2"/>
          <p:cNvSpPr>
            <a:spLocks/>
          </p:cNvSpPr>
          <p:nvPr/>
        </p:nvSpPr>
        <p:spPr bwMode="auto">
          <a:xfrm>
            <a:off x="4356100" y="4868863"/>
            <a:ext cx="3960316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200" i="1" dirty="0">
                <a:latin typeface="Arial Narrow" pitchFamily="34" charset="0"/>
              </a:rPr>
              <a:t> 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Ландыш, произрастающий в Приморском крае и на Дальнем Востоке (у него более жесткие, покрытые восковым налетом листья и красноватые черешки.)</a:t>
            </a:r>
          </a:p>
        </p:txBody>
      </p:sp>
    </p:spTree>
    <p:extLst>
      <p:ext uri="{BB962C8B-B14F-4D97-AF65-F5344CB8AC3E}">
        <p14:creationId xmlns:p14="http://schemas.microsoft.com/office/powerpoint/2010/main" val="31796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55575" y="4857750"/>
            <a:ext cx="7704857" cy="14493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altLang="ru-RU" dirty="0">
                <a:latin typeface="Times New Roman" pitchFamily="18" charset="0"/>
              </a:rPr>
              <a:t>Кольцевой ареал чаек. На берегах Северного и Балтийского морей обитают два вида чаек – серебристая чайка и клуша-хохотунья. Эти два вида объединяются друг с другом на другом краю ареала, образуя цепь связанных популяций</a:t>
            </a:r>
          </a:p>
        </p:txBody>
      </p:sp>
      <p:pic>
        <p:nvPicPr>
          <p:cNvPr id="18435" name="Picture 5" descr="'Комплекс форм' больших белоголовых ча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 descr="kru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0"/>
            <a:ext cx="4546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50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001000" cy="8382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Симпатрическое</a:t>
            </a:r>
            <a:r>
              <a:rPr lang="ru-RU" alt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(экологическое) видообразование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idx="1"/>
          </p:nvPr>
        </p:nvSpPr>
        <p:spPr>
          <a:xfrm>
            <a:off x="971599" y="2060575"/>
            <a:ext cx="7485013" cy="4648200"/>
          </a:xfrm>
        </p:spPr>
        <p:txBody>
          <a:bodyPr/>
          <a:lstStyle/>
          <a:p>
            <a:pPr eaLnBrk="1" hangingPunct="1"/>
            <a:endParaRPr lang="ru-RU" altLang="ru-RU" dirty="0" smtClean="0"/>
          </a:p>
          <a:p>
            <a:pPr marL="0" indent="0" eaLnBrk="1" hangingPunct="1">
              <a:buClr>
                <a:srgbClr val="FF3399"/>
              </a:buClr>
              <a:buNone/>
            </a:pPr>
            <a:r>
              <a:rPr lang="ru-RU" altLang="ru-RU" i="1" dirty="0" smtClean="0">
                <a:latin typeface="Arial Narrow" pitchFamily="34" charset="0"/>
              </a:rPr>
              <a:t>   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разделения первично единой популяции на две или более группы организмов, которые затем продолжают </a:t>
            </a:r>
            <a:r>
              <a:rPr lang="ru-RU" alt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дивергировать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может происходить в результате экологической специализации.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273656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idx="1"/>
          </p:nvPr>
        </p:nvSpPr>
        <p:spPr>
          <a:xfrm>
            <a:off x="899592" y="1052736"/>
            <a:ext cx="7741171" cy="4967064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Clr>
                <a:srgbClr val="FF3399"/>
              </a:buClr>
              <a:buNone/>
            </a:pPr>
            <a:r>
              <a:rPr lang="ru-RU" altLang="ru-RU" sz="3600" i="1" dirty="0" smtClean="0">
                <a:latin typeface="Arial Narrow" pitchFamily="34" charset="0"/>
              </a:rPr>
              <a:t>	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ареала исходного вида в результате биологической изоляции.</a:t>
            </a:r>
          </a:p>
          <a:p>
            <a:pPr marL="0" indent="0" eaLnBrk="1" hangingPunct="1">
              <a:lnSpc>
                <a:spcPct val="80000"/>
              </a:lnSpc>
              <a:buClr>
                <a:srgbClr val="FF3399"/>
              </a:buClr>
              <a:buNone/>
            </a:pP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Осуществляется 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территориально единой популяции, у которой имеются четко различающиеся формы особей.</a:t>
            </a:r>
          </a:p>
          <a:p>
            <a:pPr marL="0" indent="0" eaLnBrk="1" hangingPunct="1">
              <a:lnSpc>
                <a:spcPct val="80000"/>
              </a:lnSpc>
              <a:buClr>
                <a:srgbClr val="FF3399"/>
              </a:buClr>
              <a:buNone/>
            </a:pP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Возникновение </a:t>
            </a:r>
            <a:r>
              <a:rPr lang="ru-RU" alt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видов может происходить различными путями</a:t>
            </a:r>
          </a:p>
        </p:txBody>
      </p:sp>
    </p:spTree>
    <p:extLst>
      <p:ext uri="{BB962C8B-B14F-4D97-AF65-F5344CB8AC3E}">
        <p14:creationId xmlns:p14="http://schemas.microsoft.com/office/powerpoint/2010/main" val="4097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Полиплоидия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роде хризантем все виды имеют число хромосом, кратное 9: 48, 27, 36, 45, …, 90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0848"/>
            <a:ext cx="417646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482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620688"/>
            <a:ext cx="5760541" cy="2808312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altLang="ja-JP" sz="2800" dirty="0" smtClean="0">
                <a:latin typeface="Times New Roman" pitchFamily="18" charset="0"/>
              </a:rPr>
              <a:t>У растений встречается и другой, более редкий способ хромосомного видообразования - путем гибридизации с последующей полиплоидией. Именно таким образом - путем гибридизации терна и алычи с последующей полиплоидией - возникла культурная слива. </a:t>
            </a:r>
            <a:endParaRPr lang="ru-RU" altLang="ru-RU" sz="2800" dirty="0" smtClean="0">
              <a:latin typeface="Times New Roman" pitchFamily="18" charset="0"/>
            </a:endParaRPr>
          </a:p>
        </p:txBody>
      </p:sp>
      <p:pic>
        <p:nvPicPr>
          <p:cNvPr id="30723" name="Picture 6" descr="Плоды сливы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716338"/>
            <a:ext cx="185737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5" descr="Плоды алычи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716338"/>
            <a:ext cx="28146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 descr="Плоды терна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133600"/>
            <a:ext cx="20161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0" y="224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0" y="224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8" name="Rectangle 11"/>
          <p:cNvSpPr>
            <a:spLocks noChangeArrowheads="1"/>
          </p:cNvSpPr>
          <p:nvPr/>
        </p:nvSpPr>
        <p:spPr bwMode="auto">
          <a:xfrm>
            <a:off x="0" y="224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177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109488"/>
              </p:ext>
            </p:extLst>
          </p:nvPr>
        </p:nvGraphicFramePr>
        <p:xfrm>
          <a:off x="827088" y="5395630"/>
          <a:ext cx="7848600" cy="822890"/>
        </p:xfrm>
        <a:graphic>
          <a:graphicData uri="http://schemas.openxmlformats.org/drawingml/2006/table">
            <a:tbl>
              <a:tblPr/>
              <a:tblGrid>
                <a:gridCol w="2635250"/>
                <a:gridCol w="2652713"/>
                <a:gridCol w="2560637"/>
              </a:tblGrid>
              <a:tr h="629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Плоды сливы </a:t>
                      </a:r>
                    </a:p>
                  </a:txBody>
                  <a:tcPr marT="45685" marB="4568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/>
                      </a:r>
                      <a:b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</a:b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Плоды алычи </a:t>
                      </a:r>
                    </a:p>
                  </a:txBody>
                  <a:tcPr marT="45685" marB="45685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/>
                      </a:r>
                      <a:b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</a:b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Плоды терна </a:t>
                      </a:r>
                    </a:p>
                  </a:txBody>
                  <a:tcPr marT="45685" marB="45685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839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253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3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0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9275"/>
            <a:ext cx="4043363" cy="5975350"/>
          </a:xfrm>
        </p:spPr>
        <p:txBody>
          <a:bodyPr>
            <a:noAutofit/>
          </a:bodyPr>
          <a:lstStyle/>
          <a:p>
            <a:pPr marL="914400" lvl="2" indent="0">
              <a:buNone/>
            </a:pPr>
            <a:r>
              <a:rPr lang="ru-RU" altLang="ja-JP" sz="2200" dirty="0" smtClean="0">
                <a:latin typeface="Times New Roman" pitchFamily="18" charset="0"/>
              </a:rPr>
              <a:t>Регулярное </a:t>
            </a:r>
            <a:r>
              <a:rPr lang="ru-RU" altLang="ja-JP" sz="2200" dirty="0">
                <a:latin typeface="Times New Roman" pitchFamily="18" charset="0"/>
              </a:rPr>
              <a:t>скашивание травы в середине лета привело к образованию </a:t>
            </a:r>
            <a:r>
              <a:rPr lang="ru-RU" altLang="ja-JP" sz="2200" dirty="0" smtClean="0">
                <a:latin typeface="Times New Roman" pitchFamily="18" charset="0"/>
              </a:rPr>
              <a:t>нескольких экологических </a:t>
            </a:r>
            <a:r>
              <a:rPr lang="ru-RU" altLang="ja-JP" sz="2200" dirty="0">
                <a:latin typeface="Times New Roman" pitchFamily="18" charset="0"/>
              </a:rPr>
              <a:t>рас большого </a:t>
            </a:r>
            <a:r>
              <a:rPr lang="ru-RU" altLang="ja-JP" sz="2200" dirty="0" smtClean="0">
                <a:latin typeface="Times New Roman" pitchFamily="18" charset="0"/>
              </a:rPr>
              <a:t>погремка, </a:t>
            </a:r>
            <a:r>
              <a:rPr lang="ru-RU" altLang="ja-JP" sz="2200" dirty="0">
                <a:latin typeface="Times New Roman" pitchFamily="18" charset="0"/>
              </a:rPr>
              <a:t>различающиеся по срокам цветения: у весенней расы цветы желтые, у осенней - оранжевые. Созревание семян у третьей формы погремка приурочено к срокам </a:t>
            </a:r>
            <a:r>
              <a:rPr lang="ru-RU" altLang="ja-JP" sz="2200" dirty="0" smtClean="0">
                <a:latin typeface="Times New Roman" pitchFamily="18" charset="0"/>
              </a:rPr>
              <a:t>жатвы.</a:t>
            </a:r>
            <a:endParaRPr lang="ru-RU" altLang="ru-RU" sz="2200" dirty="0"/>
          </a:p>
        </p:txBody>
      </p:sp>
      <p:pic>
        <p:nvPicPr>
          <p:cNvPr id="25603" name="Picture 4" descr="Большой погрем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404813"/>
            <a:ext cx="3532187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5219700" y="5876925"/>
            <a:ext cx="3924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Times New Roman" pitchFamily="18" charset="0"/>
              </a:rPr>
              <a:t>Большой погремок </a:t>
            </a:r>
          </a:p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altLang="ru-RU" sz="2000" b="1" i="1">
                <a:solidFill>
                  <a:schemeClr val="bg1"/>
                </a:solidFill>
                <a:latin typeface="Times New Roman" pitchFamily="18" charset="0"/>
              </a:rPr>
              <a:t>Alectorophus major</a:t>
            </a:r>
            <a:r>
              <a:rPr lang="ru-RU" altLang="ru-RU" sz="2000" b="1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24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birds.clow.ru/imgsm/05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30" y="1357313"/>
            <a:ext cx="3688201" cy="390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 descr="http://zoometod.narod.ru/mal/foto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72" y="1357313"/>
            <a:ext cx="4079181" cy="362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Прямоугольник 7"/>
          <p:cNvSpPr>
            <a:spLocks noChangeArrowheads="1"/>
          </p:cNvSpPr>
          <p:nvPr/>
        </p:nvSpPr>
        <p:spPr bwMode="auto">
          <a:xfrm>
            <a:off x="2195736" y="557945"/>
            <a:ext cx="58086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b="1" dirty="0">
                <a:latin typeface="Arial" charset="0"/>
              </a:rPr>
              <a:t>Сезонная изоляция</a:t>
            </a:r>
            <a:r>
              <a:rPr lang="ru-RU" altLang="ru-RU" sz="4400" dirty="0">
                <a:latin typeface="Arial" charset="0"/>
              </a:rPr>
              <a:t> </a:t>
            </a:r>
          </a:p>
        </p:txBody>
      </p:sp>
      <p:sp>
        <p:nvSpPr>
          <p:cNvPr id="15365" name="Прямоугольник 8"/>
          <p:cNvSpPr>
            <a:spLocks noChangeArrowheads="1"/>
          </p:cNvSpPr>
          <p:nvPr/>
        </p:nvSpPr>
        <p:spPr bwMode="auto">
          <a:xfrm>
            <a:off x="1093303" y="5257878"/>
            <a:ext cx="351105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Серебристая чайка.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Размножение в середине апреля</a:t>
            </a:r>
          </a:p>
        </p:txBody>
      </p:sp>
      <p:sp>
        <p:nvSpPr>
          <p:cNvPr id="15366" name="Прямоугольник 9"/>
          <p:cNvSpPr>
            <a:spLocks noChangeArrowheads="1"/>
          </p:cNvSpPr>
          <p:nvPr/>
        </p:nvSpPr>
        <p:spPr bwMode="auto">
          <a:xfrm>
            <a:off x="4741231" y="5350577"/>
            <a:ext cx="33651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Восточная клуша.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Размножение  в конце мая</a:t>
            </a:r>
          </a:p>
        </p:txBody>
      </p:sp>
    </p:spTree>
    <p:extLst>
      <p:ext uri="{BB962C8B-B14F-4D97-AF65-F5344CB8AC3E}">
        <p14:creationId xmlns:p14="http://schemas.microsoft.com/office/powerpoint/2010/main" val="28179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137</TotalTime>
  <Words>558</Words>
  <Application>Microsoft Office PowerPoint</Application>
  <PresentationFormat>Экран (4:3)</PresentationFormat>
  <Paragraphs>61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Кнопка</vt:lpstr>
      <vt:lpstr>Видообразование  как результат эволюции</vt:lpstr>
      <vt:lpstr>Презентация PowerPoint</vt:lpstr>
      <vt:lpstr>Презентация PowerPoint</vt:lpstr>
      <vt:lpstr>Способы видообразования</vt:lpstr>
      <vt:lpstr>Презентация PowerPoint</vt:lpstr>
      <vt:lpstr>Презентация PowerPoint</vt:lpstr>
      <vt:lpstr>Формы внутривидовой изоляции</vt:lpstr>
      <vt:lpstr>Пути видообразования </vt:lpstr>
      <vt:lpstr>Аллопатрическое  видообразование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Симпатрическое (экологическое) видообразование</vt:lpstr>
      <vt:lpstr>Презентация PowerPoint</vt:lpstr>
      <vt:lpstr>Полиплоидия В роде хризантем все виды имеют число хромосом, кратное 9: 48, 27, 36, 45, …, 90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Видообразование  как результат эволюции</dc:title>
  <dc:creator>zavuch</dc:creator>
  <cp:lastModifiedBy>zavuch</cp:lastModifiedBy>
  <cp:revision>16</cp:revision>
  <dcterms:created xsi:type="dcterms:W3CDTF">2017-03-24T08:19:28Z</dcterms:created>
  <dcterms:modified xsi:type="dcterms:W3CDTF">2017-03-25T09:14:38Z</dcterms:modified>
</cp:coreProperties>
</file>